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Arvo"/>
      <p:regular r:id="rId18"/>
      <p:bold r:id="rId19"/>
      <p:italic r:id="rId20"/>
      <p:boldItalic r:id="rId21"/>
    </p:embeddedFont>
    <p:embeddedFont>
      <p:font typeface="Fira Sans"/>
      <p:regular r:id="rId22"/>
      <p:bold r:id="rId23"/>
      <p:italic r:id="rId24"/>
      <p:boldItalic r:id="rId25"/>
    </p:embeddedFont>
    <p:embeddedFont>
      <p:font typeface="Bree Serif"/>
      <p:regular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1" roundtripDataSignature="AMtx7mgjm+kBgBJ0BLT3pO/uvkQ8VQ90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1D27C16-9A45-4E3E-9975-C69728E2B4C3}">
  <a:tblStyle styleId="{81D27C16-9A45-4E3E-9975-C69728E2B4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vo-italic.fntdata"/><Relationship Id="rId22" Type="http://schemas.openxmlformats.org/officeDocument/2006/relationships/font" Target="fonts/FiraSans-regular.fntdata"/><Relationship Id="rId21" Type="http://schemas.openxmlformats.org/officeDocument/2006/relationships/font" Target="fonts/Arvo-boldItalic.fntdata"/><Relationship Id="rId24" Type="http://schemas.openxmlformats.org/officeDocument/2006/relationships/font" Target="fonts/FiraSans-italic.fntdata"/><Relationship Id="rId23" Type="http://schemas.openxmlformats.org/officeDocument/2006/relationships/font" Target="fonts/Fira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BreeSerif-regular.fntdata"/><Relationship Id="rId25" Type="http://schemas.openxmlformats.org/officeDocument/2006/relationships/font" Target="fonts/FiraSans-bold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customschemas.google.com/relationships/presentationmetadata" Target="metadata"/><Relationship Id="rId30" Type="http://schemas.openxmlformats.org/officeDocument/2006/relationships/font" Target="fonts/OpenSans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Arvo-bold.fntdata"/><Relationship Id="rId18" Type="http://schemas.openxmlformats.org/officeDocument/2006/relationships/font" Target="fonts/Arvo-regular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2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27cbc0e6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e27cbc0e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1e27cbc0e65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e29f206743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e29f20674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1e29f206743_0_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1ab961de3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1e1ab961de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g1e1ab961de3_0_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e2a4684fda_1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1e2a4684fd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g1e2a4684fda_1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cd2448199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1dcd244819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g1dcd2448199_0_5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0d786983c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1e0d786983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g1e0d786983c_0_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e27cbc0e65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1e27cbc0e6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3" name="Google Shape;153;g1e27cbc0e65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e27cbc0e65_2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1e27cbc0e65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g1e27cbc0e65_2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27cbc0e65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e27cbc0e6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1e27cbc0e65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e29f206743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e29f20674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1e29f206743_0_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e29f206743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e29f20674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e29f206743_0_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E0E1E0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/>
          <p:nvPr/>
        </p:nvSpPr>
        <p:spPr>
          <a:xfrm>
            <a:off x="3317875" y="400950"/>
            <a:ext cx="682500" cy="432900"/>
          </a:xfrm>
          <a:prstGeom prst="triangle">
            <a:avLst>
              <a:gd fmla="val 24327" name="adj"/>
            </a:avLst>
          </a:prstGeom>
          <a:solidFill>
            <a:srgbClr val="151F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5" name="Google Shape;15;p21"/>
          <p:cNvGrpSpPr/>
          <p:nvPr/>
        </p:nvGrpSpPr>
        <p:grpSpPr>
          <a:xfrm>
            <a:off x="0" y="0"/>
            <a:ext cx="3743464" cy="5305674"/>
            <a:chOff x="0" y="-116"/>
            <a:chExt cx="9552089" cy="5313112"/>
          </a:xfrm>
        </p:grpSpPr>
        <p:sp>
          <p:nvSpPr>
            <p:cNvPr id="16" name="Google Shape;16;p21"/>
            <p:cNvSpPr/>
            <p:nvPr/>
          </p:nvSpPr>
          <p:spPr>
            <a:xfrm>
              <a:off x="0" y="-4"/>
              <a:ext cx="4619700" cy="5313000"/>
            </a:xfrm>
            <a:prstGeom prst="rect">
              <a:avLst/>
            </a:prstGeom>
            <a:solidFill>
              <a:srgbClr val="BBD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1"/>
            <p:cNvSpPr/>
            <p:nvPr/>
          </p:nvSpPr>
          <p:spPr>
            <a:xfrm flipH="1" rot="10800000">
              <a:off x="4467689" y="-116"/>
              <a:ext cx="5084400" cy="5313000"/>
            </a:xfrm>
            <a:prstGeom prst="rtTriangle">
              <a:avLst/>
            </a:prstGeom>
            <a:solidFill>
              <a:srgbClr val="BBD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</p:grpSp>
      <p:pic>
        <p:nvPicPr>
          <p:cNvPr id="18" name="Google Shape;18;p21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1371600" y="3830950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1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468600" y="209688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1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2019050" y="533550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1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123825" y="4206700"/>
            <a:ext cx="857250" cy="936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22;p21"/>
          <p:cNvGrpSpPr/>
          <p:nvPr/>
        </p:nvGrpSpPr>
        <p:grpSpPr>
          <a:xfrm flipH="1" rot="10800000">
            <a:off x="-55520" y="828654"/>
            <a:ext cx="4056256" cy="3481043"/>
            <a:chOff x="-8177996" y="-4518001"/>
            <a:chExt cx="19025591" cy="6544544"/>
          </a:xfrm>
        </p:grpSpPr>
        <p:sp>
          <p:nvSpPr>
            <p:cNvPr id="23" name="Google Shape;23;p21"/>
            <p:cNvSpPr/>
            <p:nvPr/>
          </p:nvSpPr>
          <p:spPr>
            <a:xfrm>
              <a:off x="-8177996" y="-4496057"/>
              <a:ext cx="15440100" cy="6522600"/>
            </a:xfrm>
            <a:prstGeom prst="rect">
              <a:avLst/>
            </a:prstGeom>
            <a:solidFill>
              <a:srgbClr val="1934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24" name="Google Shape;24;p21"/>
            <p:cNvSpPr/>
            <p:nvPr/>
          </p:nvSpPr>
          <p:spPr>
            <a:xfrm>
              <a:off x="7237395" y="-4518001"/>
              <a:ext cx="3610200" cy="6540900"/>
            </a:xfrm>
            <a:prstGeom prst="rtTriangle">
              <a:avLst/>
            </a:prstGeom>
            <a:solidFill>
              <a:srgbClr val="1934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25" name="Google Shape;25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9"/>
          <p:cNvSpPr/>
          <p:nvPr/>
        </p:nvSpPr>
        <p:spPr>
          <a:xfrm>
            <a:off x="1734" y="4605338"/>
            <a:ext cx="9144000" cy="535800"/>
          </a:xfrm>
          <a:prstGeom prst="rect">
            <a:avLst/>
          </a:prstGeom>
          <a:solidFill>
            <a:srgbClr val="1934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19"/>
          <p:cNvCxnSpPr/>
          <p:nvPr/>
        </p:nvCxnSpPr>
        <p:spPr>
          <a:xfrm>
            <a:off x="6812308" y="4697113"/>
            <a:ext cx="0" cy="352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19"/>
          <p:cNvSpPr txBox="1"/>
          <p:nvPr/>
        </p:nvSpPr>
        <p:spPr>
          <a:xfrm>
            <a:off x="4759650" y="4697120"/>
            <a:ext cx="21840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-CO" sz="95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Ingeniería Estratégica</a:t>
            </a:r>
            <a:endParaRPr b="0" i="0" sz="95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" name="Google Shape;30;p19"/>
          <p:cNvSpPr txBox="1"/>
          <p:nvPr/>
        </p:nvSpPr>
        <p:spPr>
          <a:xfrm>
            <a:off x="180000" y="4633200"/>
            <a:ext cx="34695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CO" sz="90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Universidad Nacional de Colombia</a:t>
            </a:r>
            <a:endParaRPr b="0" i="0" sz="90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CO" sz="90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Facultad de Ingeniería</a:t>
            </a:r>
            <a:endParaRPr b="0" i="0" sz="140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CO" sz="90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Sede Bogotá</a:t>
            </a:r>
            <a:endParaRPr b="0" i="0" sz="140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1" name="Google Shape;31;p19"/>
          <p:cNvPicPr preferRelativeResize="0"/>
          <p:nvPr/>
        </p:nvPicPr>
        <p:blipFill rotWithShape="1">
          <a:blip r:embed="rId2">
            <a:alphaModFix/>
          </a:blip>
          <a:srcRect b="13126" l="10313" r="10407" t="18213"/>
          <a:stretch/>
        </p:blipFill>
        <p:spPr>
          <a:xfrm>
            <a:off x="6856112" y="4605488"/>
            <a:ext cx="1142500" cy="535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" name="Google Shape;32;p19"/>
          <p:cNvGrpSpPr/>
          <p:nvPr/>
        </p:nvGrpSpPr>
        <p:grpSpPr>
          <a:xfrm rot="10800000">
            <a:off x="-4" y="9"/>
            <a:ext cx="2618945" cy="790599"/>
            <a:chOff x="5575242" y="4472723"/>
            <a:chExt cx="2202830" cy="670795"/>
          </a:xfrm>
        </p:grpSpPr>
        <p:sp>
          <p:nvSpPr>
            <p:cNvPr id="33" name="Google Shape;33;p19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4" name="Google Shape;34;p19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5" name="Google Shape;35;p19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1934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19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1934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" name="Google Shape;37;p19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8" name="Google Shape;38;p19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19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0" name="Google Shape;40;p19"/>
          <p:cNvSpPr/>
          <p:nvPr/>
        </p:nvSpPr>
        <p:spPr>
          <a:xfrm>
            <a:off x="8513700" y="4679750"/>
            <a:ext cx="630300" cy="387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9"/>
          <p:cNvSpPr txBox="1"/>
          <p:nvPr>
            <p:ph idx="12" type="sldNum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5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E0E1E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22"/>
          <p:cNvGrpSpPr/>
          <p:nvPr/>
        </p:nvGrpSpPr>
        <p:grpSpPr>
          <a:xfrm flipH="1">
            <a:off x="5310422" y="0"/>
            <a:ext cx="3849492" cy="5305674"/>
            <a:chOff x="0" y="-116"/>
            <a:chExt cx="9552089" cy="5313112"/>
          </a:xfrm>
        </p:grpSpPr>
        <p:sp>
          <p:nvSpPr>
            <p:cNvPr id="44" name="Google Shape;44;p22"/>
            <p:cNvSpPr/>
            <p:nvPr/>
          </p:nvSpPr>
          <p:spPr>
            <a:xfrm>
              <a:off x="0" y="-4"/>
              <a:ext cx="4619700" cy="5313000"/>
            </a:xfrm>
            <a:prstGeom prst="rect">
              <a:avLst/>
            </a:prstGeom>
            <a:solidFill>
              <a:srgbClr val="BBD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2"/>
            <p:cNvSpPr/>
            <p:nvPr/>
          </p:nvSpPr>
          <p:spPr>
            <a:xfrm flipH="1" rot="10800000">
              <a:off x="4467689" y="-116"/>
              <a:ext cx="5084400" cy="5313000"/>
            </a:xfrm>
            <a:prstGeom prst="rtTriangle">
              <a:avLst/>
            </a:prstGeom>
            <a:solidFill>
              <a:srgbClr val="BBD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</p:grpSp>
      <p:pic>
        <p:nvPicPr>
          <p:cNvPr id="46" name="Google Shape;46;p22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 flipH="1">
            <a:off x="6794313" y="3830953"/>
            <a:ext cx="881712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2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 flipH="1">
            <a:off x="8077693" y="4206703"/>
            <a:ext cx="881712" cy="9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2"/>
          <p:cNvSpPr/>
          <p:nvPr/>
        </p:nvSpPr>
        <p:spPr>
          <a:xfrm flipH="1">
            <a:off x="4972212" y="400950"/>
            <a:ext cx="702000" cy="432900"/>
          </a:xfrm>
          <a:prstGeom prst="triangle">
            <a:avLst>
              <a:gd fmla="val 24327" name="adj"/>
            </a:avLst>
          </a:prstGeom>
          <a:solidFill>
            <a:srgbClr val="151F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49" name="Google Shape;49;p22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 flipH="1">
            <a:off x="7723080" y="209688"/>
            <a:ext cx="881712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2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 flipH="1">
            <a:off x="5906787" y="562125"/>
            <a:ext cx="881712" cy="936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" name="Google Shape;51;p22"/>
          <p:cNvGrpSpPr/>
          <p:nvPr/>
        </p:nvGrpSpPr>
        <p:grpSpPr>
          <a:xfrm rot="10800000">
            <a:off x="4971689" y="828655"/>
            <a:ext cx="4172312" cy="3481043"/>
            <a:chOff x="-8177996" y="-4518001"/>
            <a:chExt cx="19025591" cy="6544544"/>
          </a:xfrm>
        </p:grpSpPr>
        <p:sp>
          <p:nvSpPr>
            <p:cNvPr id="52" name="Google Shape;52;p22"/>
            <p:cNvSpPr/>
            <p:nvPr/>
          </p:nvSpPr>
          <p:spPr>
            <a:xfrm>
              <a:off x="-8177996" y="-4496057"/>
              <a:ext cx="15440100" cy="6522600"/>
            </a:xfrm>
            <a:prstGeom prst="rect">
              <a:avLst/>
            </a:prstGeom>
            <a:solidFill>
              <a:srgbClr val="1934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53" name="Google Shape;53;p22"/>
            <p:cNvSpPr/>
            <p:nvPr/>
          </p:nvSpPr>
          <p:spPr>
            <a:xfrm>
              <a:off x="7237395" y="-4518001"/>
              <a:ext cx="3610200" cy="6540900"/>
            </a:xfrm>
            <a:prstGeom prst="rtTriangle">
              <a:avLst/>
            </a:prstGeom>
            <a:solidFill>
              <a:srgbClr val="1934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4" name="Google Shape;54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E0E1E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57" name="Google Shape;57;p17"/>
          <p:cNvSpPr/>
          <p:nvPr/>
        </p:nvSpPr>
        <p:spPr>
          <a:xfrm>
            <a:off x="7937300" y="318850"/>
            <a:ext cx="1092300" cy="432900"/>
          </a:xfrm>
          <a:prstGeom prst="triangle">
            <a:avLst>
              <a:gd fmla="val 24327" name="adj"/>
            </a:avLst>
          </a:prstGeom>
          <a:solidFill>
            <a:srgbClr val="151F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58" name="Google Shape;58;p17"/>
          <p:cNvGrpSpPr/>
          <p:nvPr/>
        </p:nvGrpSpPr>
        <p:grpSpPr>
          <a:xfrm>
            <a:off x="0" y="-1"/>
            <a:ext cx="8944060" cy="5324438"/>
            <a:chOff x="0" y="-4"/>
            <a:chExt cx="6477917" cy="5331902"/>
          </a:xfrm>
        </p:grpSpPr>
        <p:sp>
          <p:nvSpPr>
            <p:cNvPr id="59" name="Google Shape;59;p17"/>
            <p:cNvSpPr/>
            <p:nvPr/>
          </p:nvSpPr>
          <p:spPr>
            <a:xfrm>
              <a:off x="0" y="-4"/>
              <a:ext cx="4619700" cy="5313000"/>
            </a:xfrm>
            <a:prstGeom prst="rect">
              <a:avLst/>
            </a:prstGeom>
            <a:solidFill>
              <a:srgbClr val="1F6B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7"/>
            <p:cNvSpPr/>
            <p:nvPr/>
          </p:nvSpPr>
          <p:spPr>
            <a:xfrm flipH="1" rot="10800000">
              <a:off x="4594517" y="-2"/>
              <a:ext cx="1883400" cy="5331900"/>
            </a:xfrm>
            <a:prstGeom prst="rtTriangle">
              <a:avLst/>
            </a:prstGeom>
            <a:solidFill>
              <a:srgbClr val="1F6B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</p:grpSp>
      <p:pic>
        <p:nvPicPr>
          <p:cNvPr id="61" name="Google Shape;61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1617163" y="3697600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2611663" y="97200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228638" y="209700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123825" y="4206700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3914775" y="786225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4571988" y="428775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3455738" y="4057650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7600913" y="-9525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5570288" y="3439525"/>
            <a:ext cx="857250" cy="9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7"/>
          <p:cNvPicPr preferRelativeResize="0"/>
          <p:nvPr/>
        </p:nvPicPr>
        <p:blipFill rotWithShape="1">
          <a:blip r:embed="rId2">
            <a:alphaModFix/>
          </a:blip>
          <a:srcRect b="19815" l="21108" r="23891" t="20080"/>
          <a:stretch/>
        </p:blipFill>
        <p:spPr>
          <a:xfrm>
            <a:off x="6532313" y="640125"/>
            <a:ext cx="857250" cy="936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" name="Google Shape;71;p17"/>
          <p:cNvGrpSpPr/>
          <p:nvPr/>
        </p:nvGrpSpPr>
        <p:grpSpPr>
          <a:xfrm>
            <a:off x="3663179" y="4436346"/>
            <a:ext cx="5480828" cy="847373"/>
            <a:chOff x="5582265" y="4646738"/>
            <a:chExt cx="5480828" cy="432996"/>
          </a:xfrm>
        </p:grpSpPr>
        <p:sp>
          <p:nvSpPr>
            <p:cNvPr id="72" name="Google Shape;72;p17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3" name="Google Shape;73;p17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74" name="Google Shape;74;p17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17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6" name="Google Shape;76;p17"/>
          <p:cNvGrpSpPr/>
          <p:nvPr/>
        </p:nvGrpSpPr>
        <p:grpSpPr>
          <a:xfrm flipH="1" rot="10800000">
            <a:off x="-55109" y="751753"/>
            <a:ext cx="9084720" cy="3623714"/>
            <a:chOff x="-8177996" y="-4518001"/>
            <a:chExt cx="19025591" cy="6544544"/>
          </a:xfrm>
        </p:grpSpPr>
        <p:sp>
          <p:nvSpPr>
            <p:cNvPr id="77" name="Google Shape;77;p17"/>
            <p:cNvSpPr/>
            <p:nvPr/>
          </p:nvSpPr>
          <p:spPr>
            <a:xfrm>
              <a:off x="-8177996" y="-4496057"/>
              <a:ext cx="15440100" cy="6522600"/>
            </a:xfrm>
            <a:prstGeom prst="rect">
              <a:avLst/>
            </a:prstGeom>
            <a:solidFill>
              <a:srgbClr val="1934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78" name="Google Shape;78;p17"/>
            <p:cNvSpPr/>
            <p:nvPr/>
          </p:nvSpPr>
          <p:spPr>
            <a:xfrm>
              <a:off x="7237395" y="-4518001"/>
              <a:ext cx="3610200" cy="6540900"/>
            </a:xfrm>
            <a:prstGeom prst="rtTriangle">
              <a:avLst/>
            </a:prstGeom>
            <a:solidFill>
              <a:srgbClr val="1934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</p:grpSp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b="24731" l="19240" r="4634" t="31379"/>
          <a:stretch/>
        </p:blipFill>
        <p:spPr>
          <a:xfrm>
            <a:off x="0" y="884850"/>
            <a:ext cx="8077148" cy="336857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/>
          <p:nvPr/>
        </p:nvSpPr>
        <p:spPr>
          <a:xfrm flipH="1">
            <a:off x="7248400" y="631625"/>
            <a:ext cx="1838400" cy="3855000"/>
          </a:xfrm>
          <a:prstGeom prst="rtTriangle">
            <a:avLst/>
          </a:prstGeom>
          <a:solidFill>
            <a:srgbClr val="E0E1E0"/>
          </a:solidFill>
          <a:ln cap="flat" cmpd="sng" w="9525">
            <a:solidFill>
              <a:srgbClr val="E0E1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/>
          <p:nvPr/>
        </p:nvSpPr>
        <p:spPr>
          <a:xfrm>
            <a:off x="1734" y="4605338"/>
            <a:ext cx="9144000" cy="535800"/>
          </a:xfrm>
          <a:prstGeom prst="rect">
            <a:avLst/>
          </a:prstGeom>
          <a:solidFill>
            <a:srgbClr val="1934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3" name="Google Shape;83;p18"/>
          <p:cNvCxnSpPr/>
          <p:nvPr/>
        </p:nvCxnSpPr>
        <p:spPr>
          <a:xfrm>
            <a:off x="6812308" y="4697113"/>
            <a:ext cx="0" cy="352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" name="Google Shape;84;p18"/>
          <p:cNvSpPr txBox="1"/>
          <p:nvPr/>
        </p:nvSpPr>
        <p:spPr>
          <a:xfrm>
            <a:off x="4759650" y="4697120"/>
            <a:ext cx="21840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-CO" sz="95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Proyecto </a:t>
            </a:r>
            <a:r>
              <a:rPr b="1" i="0" lang="es-CO" sz="95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cultural y colectivo </a:t>
            </a:r>
            <a:r>
              <a:rPr b="0" i="0" lang="es-CO" sz="95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de nación </a:t>
            </a:r>
            <a:endParaRPr b="0" i="0" sz="140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5" name="Google Shape;85;p18"/>
          <p:cNvSpPr/>
          <p:nvPr/>
        </p:nvSpPr>
        <p:spPr>
          <a:xfrm>
            <a:off x="8513700" y="4679750"/>
            <a:ext cx="630300" cy="387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180000" y="4633200"/>
            <a:ext cx="34695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s-CO" sz="900" u="none" cap="none" strike="noStrike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Observatorio Astronómico Nacional</a:t>
            </a:r>
            <a:endParaRPr b="0" i="0" sz="1400" u="none" cap="none" strike="noStrike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s-CO" sz="900" u="none" cap="none" strike="noStrike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Facultad de Ciencias</a:t>
            </a:r>
            <a:endParaRPr b="0" i="0" sz="90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CO" sz="90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Sede Bogotá</a:t>
            </a:r>
            <a:endParaRPr b="0" i="0" sz="140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 rotWithShape="1">
          <a:blip r:embed="rId2">
            <a:alphaModFix/>
          </a:blip>
          <a:srcRect b="13126" l="10313" r="10407" t="18213"/>
          <a:stretch/>
        </p:blipFill>
        <p:spPr>
          <a:xfrm>
            <a:off x="6856112" y="4605488"/>
            <a:ext cx="1142500" cy="5357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513700" y="4697138"/>
            <a:ext cx="630300" cy="352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/>
          <p:nvPr/>
        </p:nvSpPr>
        <p:spPr>
          <a:xfrm>
            <a:off x="1734" y="4605338"/>
            <a:ext cx="9144000" cy="535800"/>
          </a:xfrm>
          <a:prstGeom prst="rect">
            <a:avLst/>
          </a:prstGeom>
          <a:solidFill>
            <a:srgbClr val="1934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0"/>
          <p:cNvSpPr/>
          <p:nvPr/>
        </p:nvSpPr>
        <p:spPr>
          <a:xfrm>
            <a:off x="8513700" y="4679750"/>
            <a:ext cx="630300" cy="387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92;p20"/>
          <p:cNvCxnSpPr/>
          <p:nvPr/>
        </p:nvCxnSpPr>
        <p:spPr>
          <a:xfrm>
            <a:off x="6812308" y="4697113"/>
            <a:ext cx="0" cy="352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" name="Google Shape;93;p20"/>
          <p:cNvSpPr txBox="1"/>
          <p:nvPr/>
        </p:nvSpPr>
        <p:spPr>
          <a:xfrm>
            <a:off x="4759650" y="4697120"/>
            <a:ext cx="21840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50"/>
              <a:buFont typeface="Arial"/>
              <a:buNone/>
            </a:pPr>
            <a:r>
              <a:rPr b="0" i="0" lang="es-CO" sz="95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Proyecto </a:t>
            </a:r>
            <a:r>
              <a:rPr b="1" i="0" lang="es-CO" sz="95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cultural y colectivo </a:t>
            </a:r>
            <a:r>
              <a:rPr b="0" i="0" lang="es-CO" sz="95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de nación </a:t>
            </a:r>
            <a:endParaRPr b="0" i="0" sz="140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4" name="Google Shape;94;p20"/>
          <p:cNvSpPr txBox="1"/>
          <p:nvPr/>
        </p:nvSpPr>
        <p:spPr>
          <a:xfrm>
            <a:off x="180000" y="4633200"/>
            <a:ext cx="34695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s-CO" sz="900" u="none" cap="none" strike="noStrike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Observatorio Astronómico Nacional</a:t>
            </a:r>
            <a:endParaRPr b="0" i="0" sz="1400" u="none" cap="none" strike="noStrike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s-CO" sz="900" u="none" cap="none" strike="noStrike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Facultad de Ciencias</a:t>
            </a:r>
            <a:endParaRPr b="0" i="0" sz="90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-CO" sz="900" u="none" cap="none" strike="noStrike">
                <a:solidFill>
                  <a:srgbClr val="E0E1E0"/>
                </a:solidFill>
                <a:latin typeface="Fira Sans"/>
                <a:ea typeface="Fira Sans"/>
                <a:cs typeface="Fira Sans"/>
                <a:sym typeface="Fira Sans"/>
              </a:rPr>
              <a:t>Sede Bogotá</a:t>
            </a:r>
            <a:endParaRPr b="0" i="0" sz="1400" u="none" cap="none" strike="noStrike">
              <a:solidFill>
                <a:srgbClr val="E0E1E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2">
            <a:alphaModFix/>
          </a:blip>
          <a:srcRect b="13126" l="10313" r="10407" t="18213"/>
          <a:stretch/>
        </p:blipFill>
        <p:spPr>
          <a:xfrm>
            <a:off x="6856112" y="4605488"/>
            <a:ext cx="1142500" cy="535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20"/>
          <p:cNvGrpSpPr/>
          <p:nvPr/>
        </p:nvGrpSpPr>
        <p:grpSpPr>
          <a:xfrm flipH="1" rot="10800000">
            <a:off x="6572145" y="986"/>
            <a:ext cx="2571584" cy="790599"/>
            <a:chOff x="5575242" y="4472723"/>
            <a:chExt cx="2202830" cy="670795"/>
          </a:xfrm>
        </p:grpSpPr>
        <p:sp>
          <p:nvSpPr>
            <p:cNvPr id="97" name="Google Shape;97;p2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" name="Google Shape;98;p2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9" name="Google Shape;99;p2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1934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2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1934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" name="Google Shape;101;p2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02" name="Google Shape;102;p2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2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513700" y="4697000"/>
            <a:ext cx="630300" cy="352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1">
  <p:cSld name="OBJECT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457200" y="1200150"/>
            <a:ext cx="82296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08" name="Google Shape;108;p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23"/>
          <p:cNvSpPr txBox="1"/>
          <p:nvPr>
            <p:ph idx="12" type="sldNum"/>
          </p:nvPr>
        </p:nvSpPr>
        <p:spPr>
          <a:xfrm>
            <a:off x="8042425" y="4731544"/>
            <a:ext cx="994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lt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311700" y="3212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●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○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■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556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●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556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○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556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■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556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●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556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○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556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■"/>
              <a:defRPr b="0" i="0" sz="2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e27cbc0e65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17" name="Google Shape;117;g1e27cbc0e65_0_0"/>
          <p:cNvSpPr txBox="1"/>
          <p:nvPr/>
        </p:nvSpPr>
        <p:spPr>
          <a:xfrm>
            <a:off x="641100" y="839675"/>
            <a:ext cx="7861800" cy="3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lang="es-CO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Diseños dominantes</a:t>
            </a:r>
            <a:endParaRPr b="1" sz="3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lang="es-CO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Parte 1</a:t>
            </a:r>
            <a:endParaRPr b="1" sz="3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lang="es-CO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IOT-SCADA</a:t>
            </a:r>
            <a:endParaRPr b="1" sz="30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lang="es-CO" sz="2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Ingeniería estratégica</a:t>
            </a:r>
            <a:endParaRPr b="1" sz="22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lang="es-CO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G14</a:t>
            </a:r>
            <a:endParaRPr b="1"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Andrés Holguín R.</a:t>
            </a:r>
            <a:endParaRPr b="1" sz="12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Miguel Ángel Viáfara M.</a:t>
            </a:r>
            <a:endParaRPr b="1" sz="12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Zharick Pinzón S</a:t>
            </a:r>
            <a:endParaRPr b="0" i="0" sz="17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" name="Google Shape;118;g1e27cbc0e65_0_0"/>
          <p:cNvSpPr txBox="1"/>
          <p:nvPr/>
        </p:nvSpPr>
        <p:spPr>
          <a:xfrm>
            <a:off x="4690125" y="4541800"/>
            <a:ext cx="389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>
                <a:latin typeface="Open Sans"/>
                <a:ea typeface="Open Sans"/>
                <a:cs typeface="Open Sans"/>
                <a:sym typeface="Open Sans"/>
              </a:rPr>
              <a:t>Universidad Nacional de Colombia 2023-1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e29f206743_0_48"/>
          <p:cNvSpPr txBox="1"/>
          <p:nvPr>
            <p:ph idx="12" type="sldNum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202" name="Google Shape;202;g1e29f206743_0_48"/>
          <p:cNvSpPr txBox="1"/>
          <p:nvPr/>
        </p:nvSpPr>
        <p:spPr>
          <a:xfrm>
            <a:off x="2709800" y="125650"/>
            <a:ext cx="5234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2200">
                <a:solidFill>
                  <a:schemeClr val="dk1"/>
                </a:solidFill>
              </a:rPr>
              <a:t>Optimización de procesos industriales</a:t>
            </a:r>
            <a:endParaRPr b="1" sz="3700">
              <a:solidFill>
                <a:schemeClr val="dk1"/>
              </a:solidFill>
            </a:endParaRPr>
          </a:p>
        </p:txBody>
      </p:sp>
      <p:pic>
        <p:nvPicPr>
          <p:cNvPr descr="Gráfico de respuestas de formularios. Título de la pregunta: ¿Usa sistemas de optimización de procesos industriales?. Número de respuestas: 6 respuestas." id="203" name="Google Shape;203;g1e29f206743_0_48" title="¿Usa sistemas de optimización de procesos industriales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50" y="1269925"/>
            <a:ext cx="4230077" cy="2603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¿Cuáles usa?. Número de respuestas: 1 respuesta." id="204" name="Google Shape;204;g1e29f206743_0_48" title="¿Cuáles usa?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9225" y="1496950"/>
            <a:ext cx="4585375" cy="225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e1ab961de3_0_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211" name="Google Shape;211;g1e1ab961de3_0_11"/>
          <p:cNvSpPr txBox="1"/>
          <p:nvPr/>
        </p:nvSpPr>
        <p:spPr>
          <a:xfrm>
            <a:off x="5978275" y="1778800"/>
            <a:ext cx="27246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s-CO" sz="43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Muchas gracias</a:t>
            </a:r>
            <a:endParaRPr b="0" i="0" sz="30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e2a4684fda_1_7"/>
          <p:cNvSpPr txBox="1"/>
          <p:nvPr>
            <p:ph idx="12" type="sldNum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25" name="Google Shape;125;g1e2a4684fda_1_7"/>
          <p:cNvSpPr txBox="1"/>
          <p:nvPr/>
        </p:nvSpPr>
        <p:spPr>
          <a:xfrm>
            <a:off x="2680450" y="119625"/>
            <a:ext cx="6337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3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Líneas de trabajo</a:t>
            </a:r>
            <a:endParaRPr b="0" i="0" sz="27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6" name="Google Shape;126;g1e2a4684fda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02275"/>
            <a:ext cx="8839201" cy="265052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e2a4684fda_1_7"/>
          <p:cNvSpPr/>
          <p:nvPr/>
        </p:nvSpPr>
        <p:spPr>
          <a:xfrm>
            <a:off x="2535425" y="1705575"/>
            <a:ext cx="984600" cy="661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1e2a4684fda_1_7"/>
          <p:cNvSpPr/>
          <p:nvPr/>
        </p:nvSpPr>
        <p:spPr>
          <a:xfrm>
            <a:off x="2535425" y="3291525"/>
            <a:ext cx="984600" cy="661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1e2a4684fda_1_7"/>
          <p:cNvSpPr/>
          <p:nvPr/>
        </p:nvSpPr>
        <p:spPr>
          <a:xfrm>
            <a:off x="8007000" y="3243650"/>
            <a:ext cx="984600" cy="661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1e2a4684fda_1_7"/>
          <p:cNvSpPr/>
          <p:nvPr/>
        </p:nvSpPr>
        <p:spPr>
          <a:xfrm>
            <a:off x="8007000" y="1636950"/>
            <a:ext cx="984600" cy="661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dcd2448199_0_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37" name="Google Shape;137;g1dcd2448199_0_59"/>
          <p:cNvSpPr txBox="1"/>
          <p:nvPr/>
        </p:nvSpPr>
        <p:spPr>
          <a:xfrm>
            <a:off x="104250" y="1886838"/>
            <a:ext cx="31002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lang="es-CO"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Identificación de D.D.</a:t>
            </a:r>
            <a:r>
              <a:rPr b="1" i="0" lang="es-CO" sz="3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baseline="-25000" i="0" sz="2400" u="none" cap="none" strike="noStrike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138" name="Google Shape;138;g1dcd2448199_0_59"/>
          <p:cNvGraphicFramePr/>
          <p:nvPr/>
        </p:nvGraphicFramePr>
        <p:xfrm>
          <a:off x="4140625" y="900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{81D27C16-9A45-4E3E-9975-C69728E2B4C3}</a:tableStyleId>
              </a:tblPr>
              <a:tblGrid>
                <a:gridCol w="2403275"/>
                <a:gridCol w="2403275"/>
              </a:tblGrid>
              <a:tr h="103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 sz="1600"/>
                        <a:t>Domótica</a:t>
                      </a:r>
                      <a:endParaRPr b="1" sz="16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/>
                        <a:t>Amazon Alexa</a:t>
                      </a:r>
                      <a:r>
                        <a:rPr lang="es-CO"/>
                        <a:t>, Google Assistant, Apple Siri, OpenAI, IBM Watson Assistant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82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 sz="1600"/>
                        <a:t>Sistemas de monitoreo personales</a:t>
                      </a:r>
                      <a:endParaRPr b="1" sz="16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/>
                        <a:t>Relojes inteligentes,</a:t>
                      </a:r>
                      <a:r>
                        <a:rPr lang="es-CO"/>
                        <a:t> gafas inteligentes, bandas de fitness.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82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 sz="1600"/>
                        <a:t>Adquisición y registro de datos</a:t>
                      </a:r>
                      <a:endParaRPr b="1" sz="16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/>
                        <a:t>LabVIEW</a:t>
                      </a:r>
                      <a:r>
                        <a:rPr lang="es-CO"/>
                        <a:t>, MATLAB, DASYLab, National Instruments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61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 sz="1600"/>
                        <a:t>Optimización de procesos industriales</a:t>
                      </a:r>
                      <a:endParaRPr b="1" sz="16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CO"/>
                        <a:t>Ignition</a:t>
                      </a:r>
                      <a:r>
                        <a:rPr lang="es-CO"/>
                        <a:t>, Predix, NodeRed, SIMATIC IT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0d786983c_0_48"/>
          <p:cNvSpPr txBox="1"/>
          <p:nvPr>
            <p:ph idx="12" type="sldNum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45" name="Google Shape;145;g1e0d786983c_0_48"/>
          <p:cNvSpPr txBox="1"/>
          <p:nvPr/>
        </p:nvSpPr>
        <p:spPr>
          <a:xfrm>
            <a:off x="2680450" y="119625"/>
            <a:ext cx="6337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3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Amazon Alexa         ChatGPT</a:t>
            </a:r>
            <a:endParaRPr b="0" i="0" sz="27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g1e0d786983c_0_48"/>
          <p:cNvSpPr/>
          <p:nvPr/>
        </p:nvSpPr>
        <p:spPr>
          <a:xfrm>
            <a:off x="6128775" y="332325"/>
            <a:ext cx="648000" cy="23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g1e0d786983c_0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225" y="1100550"/>
            <a:ext cx="3654901" cy="294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1e0d786983c_0_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2073" y="1100548"/>
            <a:ext cx="2703827" cy="294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1e0d786983c_0_48"/>
          <p:cNvSpPr/>
          <p:nvPr/>
        </p:nvSpPr>
        <p:spPr>
          <a:xfrm>
            <a:off x="4351850" y="2240850"/>
            <a:ext cx="1402800" cy="66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e27cbc0e65_0_18"/>
          <p:cNvSpPr txBox="1"/>
          <p:nvPr>
            <p:ph idx="12" type="sldNum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56" name="Google Shape;156;g1e27cbc0e65_0_18"/>
          <p:cNvSpPr txBox="1"/>
          <p:nvPr/>
        </p:nvSpPr>
        <p:spPr>
          <a:xfrm>
            <a:off x="2680450" y="119625"/>
            <a:ext cx="6337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3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Mejora relojes inteligentes</a:t>
            </a:r>
            <a:endParaRPr b="0" i="0" sz="27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7" name="Google Shape;157;g1e27cbc0e65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176" y="1207850"/>
            <a:ext cx="4839650" cy="272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27cbc0e65_2_18"/>
          <p:cNvSpPr txBox="1"/>
          <p:nvPr>
            <p:ph idx="12" type="sldNum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64" name="Google Shape;164;g1e27cbc0e65_2_18"/>
          <p:cNvSpPr txBox="1"/>
          <p:nvPr/>
        </p:nvSpPr>
        <p:spPr>
          <a:xfrm>
            <a:off x="2680450" y="119625"/>
            <a:ext cx="6337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3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LabVIEW</a:t>
            </a:r>
            <a:r>
              <a:rPr b="1" lang="es-CO" sz="3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       Matlab</a:t>
            </a:r>
            <a:endParaRPr b="0" i="0" sz="27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5" name="Google Shape;165;g1e27cbc0e65_2_18"/>
          <p:cNvSpPr/>
          <p:nvPr/>
        </p:nvSpPr>
        <p:spPr>
          <a:xfrm>
            <a:off x="5699350" y="293775"/>
            <a:ext cx="648000" cy="31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1e27cbc0e65_2_18"/>
          <p:cNvSpPr/>
          <p:nvPr/>
        </p:nvSpPr>
        <p:spPr>
          <a:xfrm>
            <a:off x="3870600" y="2240850"/>
            <a:ext cx="1402800" cy="66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g1e27cbc0e65_2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874" y="972087"/>
            <a:ext cx="2440550" cy="319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1e27cbc0e65_2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825" y="1211525"/>
            <a:ext cx="3084550" cy="272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e27cbc0e65_0_5"/>
          <p:cNvSpPr txBox="1"/>
          <p:nvPr>
            <p:ph idx="12" type="sldNum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75" name="Google Shape;175;g1e27cbc0e65_0_5"/>
          <p:cNvSpPr txBox="1"/>
          <p:nvPr/>
        </p:nvSpPr>
        <p:spPr>
          <a:xfrm>
            <a:off x="1954800" y="136525"/>
            <a:ext cx="5234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2600">
                <a:latin typeface="Open Sans"/>
                <a:ea typeface="Open Sans"/>
                <a:cs typeface="Open Sans"/>
                <a:sym typeface="Open Sans"/>
              </a:rPr>
              <a:t>Domótica</a:t>
            </a:r>
            <a:endParaRPr b="1" sz="26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Gráfico de respuestas de formularios. Título de la pregunta: ¿Usa objetos domóticos en su hogar?. Número de respuestas: 6 respuestas." id="176" name="Google Shape;176;g1e27cbc0e65_0_5" title="¿Usa objetos domóticos en su hogar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25" y="1509477"/>
            <a:ext cx="4451374" cy="24421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¿Cuáles usa?. Número de respuestas: 2 respuestas." id="177" name="Google Shape;177;g1e27cbc0e65_0_5" title="¿Cuáles usa?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72062"/>
            <a:ext cx="4451374" cy="2117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e29f206743_0_36"/>
          <p:cNvSpPr txBox="1"/>
          <p:nvPr>
            <p:ph idx="12" type="sldNum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84" name="Google Shape;184;g1e29f206743_0_36"/>
          <p:cNvSpPr txBox="1"/>
          <p:nvPr/>
        </p:nvSpPr>
        <p:spPr>
          <a:xfrm>
            <a:off x="2709800" y="125650"/>
            <a:ext cx="523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2400">
                <a:solidFill>
                  <a:schemeClr val="dk1"/>
                </a:solidFill>
              </a:rPr>
              <a:t>Sistemas de monitoreo personales</a:t>
            </a:r>
            <a:endParaRPr b="1" sz="34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Gráfico de respuestas de formularios. Título de la pregunta: ¿Usa objetos de monitoreo personal?. Número de respuestas: 6 respuestas." id="185" name="Google Shape;185;g1e29f206743_0_36" title="¿Usa objetos de monitoreo personal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675" y="1450800"/>
            <a:ext cx="4654152" cy="2241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¿Cuáles usa?. Número de respuestas: 2 respuestas." id="186" name="Google Shape;186;g1e29f206743_0_36" title="¿Cuáles usa?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9975" y="1450800"/>
            <a:ext cx="4316923" cy="224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e29f206743_0_42"/>
          <p:cNvSpPr txBox="1"/>
          <p:nvPr>
            <p:ph idx="12" type="sldNum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93" name="Google Shape;193;g1e29f206743_0_42"/>
          <p:cNvSpPr txBox="1"/>
          <p:nvPr/>
        </p:nvSpPr>
        <p:spPr>
          <a:xfrm>
            <a:off x="2709800" y="125650"/>
            <a:ext cx="5234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2300">
                <a:solidFill>
                  <a:schemeClr val="dk1"/>
                </a:solidFill>
              </a:rPr>
              <a:t>Adquisición y registro de datos</a:t>
            </a:r>
            <a:endParaRPr b="1" sz="3100">
              <a:solidFill>
                <a:schemeClr val="dk1"/>
              </a:solidFill>
            </a:endParaRPr>
          </a:p>
        </p:txBody>
      </p:sp>
      <p:pic>
        <p:nvPicPr>
          <p:cNvPr descr="Gráfico de respuestas de formularios. Título de la pregunta: ¿Usa sistemas de adquisición y registro de datos?. Número de respuestas: 6 respuestas." id="194" name="Google Shape;194;g1e29f206743_0_42" title="¿Usa sistemas de adquisición y registro de datos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75" y="1427125"/>
            <a:ext cx="4230077" cy="22892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uestas de formularios. Título de la pregunta: ¿Cuáles usa?. Número de respuestas: 6 respuestas." id="195" name="Google Shape;195;g1e29f206743_0_42" title="¿Cuáles usa?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9028" y="1486600"/>
            <a:ext cx="4563451" cy="2170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3F3F3F"/>
      </a:dk2>
      <a:lt2>
        <a:srgbClr val="E0E1E0"/>
      </a:lt2>
      <a:accent1>
        <a:srgbClr val="193459"/>
      </a:accent1>
      <a:accent2>
        <a:srgbClr val="84CBFF"/>
      </a:accent2>
      <a:accent3>
        <a:srgbClr val="5BC2AC"/>
      </a:accent3>
      <a:accent4>
        <a:srgbClr val="1F6BAA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Daniel Alexander Cruz Ruiz</dc:creator>
</cp:coreProperties>
</file>